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60" r:id="rId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879BBB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879BBB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B13F">
              <a:alpha val="9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882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78BC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54545">
              <a:alpha val="41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282A2F"/>
        </a:fontRef>
        <a:srgbClr val="282A2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BD5C">
              <a:alpha val="82000"/>
            </a:srgb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94B2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9487B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254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7A8DB2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EDEDF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444C55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33373B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33373B">
              <a:alpha val="5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3"/>
  </p:normalViewPr>
  <p:slideViewPr>
    <p:cSldViewPr snapToGrid="0">
      <p:cViewPr varScale="1">
        <p:scale>
          <a:sx n="78" d="100"/>
          <a:sy n="78" d="100"/>
        </p:scale>
        <p:origin x="21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079500" y="2146300"/>
            <a:ext cx="10464800" cy="2540000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ctr" defTabSz="457200">
              <a:defRPr sz="8400" b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0100" y="5499100"/>
            <a:ext cx="10559703" cy="4594424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marL="0" indent="0" algn="ctr" defTabSz="457200">
              <a:spcBef>
                <a:spcPts val="0"/>
              </a:spcBef>
              <a:buClrTx/>
              <a:buSzTx/>
              <a:buNone/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ClrTx/>
              <a:buSzTx/>
              <a:buNone/>
              <a:defRPr sz="4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ClrTx/>
              <a:buSzTx/>
              <a:buNone/>
              <a:defRPr sz="3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ClrTx/>
              <a:buSzTx/>
              <a:buNone/>
              <a:defRPr sz="3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ClrTx/>
              <a:buSzTx/>
              <a:buNone/>
              <a:defRPr sz="3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7643" y="9270999"/>
            <a:ext cx="368574" cy="381001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ctr" defTabSz="457200">
              <a:defRPr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20" descr="Grafik 20"/>
          <p:cNvPicPr>
            <a:picLocks noChangeAspect="1"/>
          </p:cNvPicPr>
          <p:nvPr/>
        </p:nvPicPr>
        <p:blipFill>
          <a:blip r:embed="rId4"/>
          <a:srcRect l="307" r="360" b="8740"/>
          <a:stretch>
            <a:fillRect/>
          </a:stretch>
        </p:blipFill>
        <p:spPr>
          <a:xfrm>
            <a:off x="-1" y="9353974"/>
            <a:ext cx="13004801" cy="419948"/>
          </a:xfrm>
          <a:prstGeom prst="rect">
            <a:avLst/>
          </a:prstGeom>
          <a:ln w="88900">
            <a:miter lim="400000"/>
          </a:ln>
        </p:spPr>
      </p:pic>
      <p:sp>
        <p:nvSpPr>
          <p:cNvPr id="3" name="Line 16"/>
          <p:cNvSpPr/>
          <p:nvPr/>
        </p:nvSpPr>
        <p:spPr>
          <a:xfrm>
            <a:off x="12462934" y="-15806"/>
            <a:ext cx="1" cy="214491"/>
          </a:xfrm>
          <a:prstGeom prst="line">
            <a:avLst/>
          </a:prstGeom>
          <a:ln w="3175">
            <a:solidFill>
              <a:srgbClr val="00335B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" name="Line 17"/>
          <p:cNvSpPr/>
          <p:nvPr/>
        </p:nvSpPr>
        <p:spPr>
          <a:xfrm>
            <a:off x="10087751" y="-15806"/>
            <a:ext cx="1" cy="214491"/>
          </a:xfrm>
          <a:prstGeom prst="line">
            <a:avLst/>
          </a:prstGeom>
          <a:ln w="3175">
            <a:solidFill>
              <a:srgbClr val="00335B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" name="Line 18"/>
          <p:cNvSpPr/>
          <p:nvPr/>
        </p:nvSpPr>
        <p:spPr>
          <a:xfrm>
            <a:off x="7712568" y="-15806"/>
            <a:ext cx="1" cy="214491"/>
          </a:xfrm>
          <a:prstGeom prst="line">
            <a:avLst/>
          </a:prstGeom>
          <a:ln w="3175">
            <a:solidFill>
              <a:srgbClr val="00335B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" name="Line 19"/>
          <p:cNvSpPr/>
          <p:nvPr/>
        </p:nvSpPr>
        <p:spPr>
          <a:xfrm>
            <a:off x="5339644" y="-15806"/>
            <a:ext cx="1" cy="214491"/>
          </a:xfrm>
          <a:prstGeom prst="line">
            <a:avLst/>
          </a:prstGeom>
          <a:ln w="3175">
            <a:solidFill>
              <a:srgbClr val="00335B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" name="Line 16"/>
          <p:cNvSpPr/>
          <p:nvPr/>
        </p:nvSpPr>
        <p:spPr>
          <a:xfrm>
            <a:off x="3108960" y="9525565"/>
            <a:ext cx="1" cy="250614"/>
          </a:xfrm>
          <a:prstGeom prst="line">
            <a:avLst/>
          </a:prstGeom>
          <a:ln w="3175">
            <a:solidFill>
              <a:srgbClr val="FFFFFF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" name="Line 16"/>
          <p:cNvSpPr/>
          <p:nvPr/>
        </p:nvSpPr>
        <p:spPr>
          <a:xfrm>
            <a:off x="10085494" y="9525565"/>
            <a:ext cx="1" cy="250614"/>
          </a:xfrm>
          <a:prstGeom prst="line">
            <a:avLst/>
          </a:prstGeom>
          <a:ln w="3175">
            <a:solidFill>
              <a:srgbClr val="FFFFFF"/>
            </a:solidFill>
          </a:ln>
        </p:spPr>
        <p:txBody>
          <a:bodyPr lIns="0" tIns="0" rIns="0" bIns="0"/>
          <a:lstStyle/>
          <a:p>
            <a:pPr defTabSz="650240"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9" name="Picture 17" descr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73" y="66325"/>
            <a:ext cx="1564189" cy="250163"/>
          </a:xfrm>
          <a:prstGeom prst="rect">
            <a:avLst/>
          </a:prstGeom>
          <a:ln w="88900">
            <a:miter lim="400000"/>
          </a:ln>
        </p:spPr>
      </p:pic>
      <p:pic>
        <p:nvPicPr>
          <p:cNvPr id="10" name="Picture 15" descr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98349" y="20267"/>
            <a:ext cx="929168" cy="340696"/>
          </a:xfrm>
          <a:prstGeom prst="rect">
            <a:avLst/>
          </a:prstGeom>
          <a:ln w="88900">
            <a:miter lim="400000"/>
          </a:ln>
        </p:spPr>
      </p:pic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41866" y="392853"/>
            <a:ext cx="11921068" cy="896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291464" y="9437511"/>
            <a:ext cx="284359" cy="295149"/>
          </a:xfrm>
          <a:prstGeom prst="rect">
            <a:avLst/>
          </a:prstGeom>
          <a:ln w="12700">
            <a:miter lim="400000"/>
          </a:ln>
        </p:spPr>
        <p:txBody>
          <a:bodyPr wrap="none" lIns="65023" tIns="65023" rIns="65023" bIns="65023">
            <a:spAutoFit/>
          </a:bodyPr>
          <a:lstStyle>
            <a:lvl1pPr algn="r" defTabSz="650240">
              <a:defRPr sz="11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" name="Body Level One…"/>
          <p:cNvSpPr txBox="1">
            <a:spLocks noGrp="1"/>
          </p:cNvSpPr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ransition spd="med"/>
  <p:txStyles>
    <p:titleStyle>
      <a:lvl1pPr marL="0" marR="0" indent="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335B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512762" marR="0" indent="-512762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98671" marR="0" indent="-412909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171575" marR="0" indent="-404812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621972" marR="0" indent="-474210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1756411" marR="0" indent="-329249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213611" marR="0" indent="-329249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2670811" marR="0" indent="-329249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128011" marR="0" indent="-329249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3585211" marR="0" indent="-329248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005091"/>
        </a:buClr>
        <a:buSzPct val="100000"/>
        <a:buFontTx/>
        <a:buChar char="▪"/>
        <a:tabLst/>
        <a:defRPr sz="3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tif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HY127 FS 2024"/>
          <p:cNvSpPr txBox="1">
            <a:spLocks noGrp="1"/>
          </p:cNvSpPr>
          <p:nvPr>
            <p:ph type="ctrTitle"/>
          </p:nvPr>
        </p:nvSpPr>
        <p:spPr>
          <a:xfrm>
            <a:off x="847551" y="-363818"/>
            <a:ext cx="10464801" cy="1956415"/>
          </a:xfrm>
          <a:prstGeom prst="rect">
            <a:avLst/>
          </a:prstGeom>
        </p:spPr>
        <p:txBody>
          <a:bodyPr/>
          <a:lstStyle/>
          <a:p>
            <a:r>
              <a:t>PHY127 FS 2024</a:t>
            </a:r>
          </a:p>
        </p:txBody>
      </p:sp>
      <p:sp>
        <p:nvSpPr>
          <p:cNvPr id="47" name="Prof. Ben Kilminster…"/>
          <p:cNvSpPr txBox="1">
            <a:spLocks noGrp="1"/>
          </p:cNvSpPr>
          <p:nvPr>
            <p:ph type="subTitle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Prof. Ben Kilminster</a:t>
            </a:r>
          </a:p>
          <a:p>
            <a:r>
              <a:t>Lecture 10</a:t>
            </a:r>
          </a:p>
          <a:p>
            <a:r>
              <a:t>May 10</a:t>
            </a:r>
            <a:r>
              <a:rPr baseline="31999"/>
              <a:t>th</a:t>
            </a:r>
            <a:r>
              <a:t>, 2024</a:t>
            </a:r>
          </a:p>
        </p:txBody>
      </p:sp>
      <p:sp>
        <p:nvSpPr>
          <p:cNvPr id="48" name="Videos"/>
          <p:cNvSpPr txBox="1"/>
          <p:nvPr/>
        </p:nvSpPr>
        <p:spPr>
          <a:xfrm>
            <a:off x="4756463" y="2570255"/>
            <a:ext cx="2392203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900"/>
            </a:lvl1pPr>
          </a:lstStyle>
          <a:p>
            <a:r>
              <a:t>Videos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ooter Placeholder 4"/>
          <p:cNvSpPr txBox="1"/>
          <p:nvPr/>
        </p:nvSpPr>
        <p:spPr>
          <a:xfrm>
            <a:off x="3250749" y="9437511"/>
            <a:ext cx="6659089" cy="295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650240">
              <a:defRPr sz="11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PGZ slides extrait</a:t>
            </a:r>
          </a:p>
        </p:txBody>
      </p:sp>
      <p:sp>
        <p:nvSpPr>
          <p:cNvPr id="85" name="Title 1"/>
          <p:cNvSpPr txBox="1">
            <a:spLocks noGrp="1"/>
          </p:cNvSpPr>
          <p:nvPr>
            <p:ph type="title"/>
          </p:nvPr>
        </p:nvSpPr>
        <p:spPr>
          <a:xfrm>
            <a:off x="541866" y="392853"/>
            <a:ext cx="11921068" cy="896339"/>
          </a:xfrm>
          <a:prstGeom prst="rect">
            <a:avLst/>
          </a:prstGeom>
        </p:spPr>
        <p:txBody>
          <a:bodyPr/>
          <a:lstStyle/>
          <a:p>
            <a:pPr algn="ctr"/>
            <a:r>
              <a:t>Muscles and tracheal network </a:t>
            </a:r>
            <a:r>
              <a:rPr i="1"/>
              <a:t>during</a:t>
            </a:r>
            <a:r>
              <a:t> flight </a:t>
            </a:r>
          </a:p>
        </p:txBody>
      </p:sp>
      <p:sp>
        <p:nvSpPr>
          <p:cNvPr id="86" name="Date Placeholder 2"/>
          <p:cNvSpPr txBox="1"/>
          <p:nvPr/>
        </p:nvSpPr>
        <p:spPr>
          <a:xfrm>
            <a:off x="480454" y="9437511"/>
            <a:ext cx="2461882" cy="295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650240">
              <a:defRPr sz="11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03.12.19</a:t>
            </a:r>
          </a:p>
        </p:txBody>
      </p:sp>
      <p:sp>
        <p:nvSpPr>
          <p:cNvPr id="8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12362269" y="9437511"/>
            <a:ext cx="213554" cy="29514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88" name="Text Box 9"/>
          <p:cNvSpPr txBox="1"/>
          <p:nvPr/>
        </p:nvSpPr>
        <p:spPr>
          <a:xfrm>
            <a:off x="3606956" y="8858636"/>
            <a:ext cx="5840217" cy="327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650240"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Walker et al., PloS Biology (2014) &amp; Mokso et al., SciRep (2015)</a:t>
            </a:r>
          </a:p>
        </p:txBody>
      </p:sp>
      <p:pic>
        <p:nvPicPr>
          <p:cNvPr id="89" name="Fly_withMusclesAndTrachea_2x.mp4" descr="Fly_withMusclesAndTrachea_2x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1628" y="1529739"/>
            <a:ext cx="11930872" cy="7328898"/>
          </a:xfrm>
          <a:prstGeom prst="rect">
            <a:avLst/>
          </a:prstGeom>
          <a:ln w="88900">
            <a:miter lim="400000"/>
          </a:ln>
        </p:spPr>
      </p:pic>
      <p:pic>
        <p:nvPicPr>
          <p:cNvPr id="90" name="Picture 7" descr="Picture 7"/>
          <p:cNvPicPr>
            <a:picLocks noChangeAspect="1"/>
          </p:cNvPicPr>
          <p:nvPr/>
        </p:nvPicPr>
        <p:blipFill>
          <a:blip r:embed="rId5"/>
          <a:srcRect b="54632"/>
          <a:stretch>
            <a:fillRect/>
          </a:stretch>
        </p:blipFill>
        <p:spPr>
          <a:xfrm>
            <a:off x="234871" y="1459020"/>
            <a:ext cx="2953048" cy="1797896"/>
          </a:xfrm>
          <a:prstGeom prst="rect">
            <a:avLst/>
          </a:prstGeom>
          <a:ln w="88900">
            <a:miter lim="400000"/>
          </a:ln>
          <a:effectLst>
            <a:outerShdw blurRad="406400" dist="1905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91" name="Picture 5" descr="Picture 5"/>
          <p:cNvPicPr>
            <a:picLocks noChangeAspect="1"/>
          </p:cNvPicPr>
          <p:nvPr/>
        </p:nvPicPr>
        <p:blipFill>
          <a:blip r:embed="rId6"/>
          <a:srcRect r="7104"/>
          <a:stretch>
            <a:fillRect/>
          </a:stretch>
        </p:blipFill>
        <p:spPr>
          <a:xfrm>
            <a:off x="9876621" y="7564747"/>
            <a:ext cx="2987588" cy="1670546"/>
          </a:xfrm>
          <a:prstGeom prst="rect">
            <a:avLst/>
          </a:prstGeom>
          <a:ln w="88900">
            <a:miter lim="400000"/>
          </a:ln>
          <a:effectLst>
            <a:outerShdw blurRad="266700" rotWithShape="0">
              <a:srgbClr val="000000">
                <a:alpha val="70000"/>
              </a:srgbClr>
            </a:outerShdw>
          </a:effectLst>
        </p:spPr>
      </p:pic>
      <p:pic>
        <p:nvPicPr>
          <p:cNvPr id="92" name="Picture 9" descr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7359" y="40701"/>
            <a:ext cx="1663061" cy="436648"/>
          </a:xfrm>
          <a:prstGeom prst="rect">
            <a:avLst/>
          </a:prstGeom>
          <a:ln w="88900">
            <a:miter lim="400000"/>
          </a:ln>
        </p:spPr>
      </p:pic>
      <p:pic>
        <p:nvPicPr>
          <p:cNvPr id="93" name="Picture 10" descr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4978" y="22763"/>
            <a:ext cx="1472031" cy="449587"/>
          </a:xfrm>
          <a:prstGeom prst="rect">
            <a:avLst/>
          </a:prstGeom>
          <a:ln w="88900">
            <a:miter lim="400000"/>
          </a:ln>
        </p:spPr>
      </p:pic>
      <p:pic>
        <p:nvPicPr>
          <p:cNvPr id="94" name="Picture 15" descr="Picture 15"/>
          <p:cNvPicPr>
            <a:picLocks noChangeAspect="1"/>
          </p:cNvPicPr>
          <p:nvPr/>
        </p:nvPicPr>
        <p:blipFill>
          <a:blip r:embed="rId9"/>
          <a:srcRect l="2582" t="2538" r="76620" b="44118"/>
          <a:stretch>
            <a:fillRect/>
          </a:stretch>
        </p:blipFill>
        <p:spPr>
          <a:xfrm>
            <a:off x="1499417" y="7701751"/>
            <a:ext cx="1292140" cy="1533542"/>
          </a:xfrm>
          <a:prstGeom prst="rect">
            <a:avLst/>
          </a:prstGeom>
          <a:ln w="88900">
            <a:miter lim="400000"/>
          </a:ln>
        </p:spPr>
      </p:pic>
      <p:pic>
        <p:nvPicPr>
          <p:cNvPr id="95" name="Picture 12" descr="Picture 12"/>
          <p:cNvPicPr>
            <a:picLocks noChangeAspect="1"/>
          </p:cNvPicPr>
          <p:nvPr/>
        </p:nvPicPr>
        <p:blipFill>
          <a:blip r:embed="rId9"/>
          <a:srcRect l="54004" t="1796" r="25194" b="45682"/>
          <a:stretch>
            <a:fillRect/>
          </a:stretch>
        </p:blipFill>
        <p:spPr>
          <a:xfrm>
            <a:off x="168123" y="7701751"/>
            <a:ext cx="1286970" cy="1504584"/>
          </a:xfrm>
          <a:prstGeom prst="rect">
            <a:avLst/>
          </a:prstGeom>
          <a:ln w="88900">
            <a:miter lim="400000"/>
          </a:ln>
        </p:spPr>
      </p:pic>
      <p:sp>
        <p:nvSpPr>
          <p:cNvPr id="96" name="TextBox 13"/>
          <p:cNvSpPr txBox="1"/>
          <p:nvPr/>
        </p:nvSpPr>
        <p:spPr>
          <a:xfrm>
            <a:off x="3942510" y="1009911"/>
            <a:ext cx="5748894" cy="451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650240">
              <a:defRPr sz="2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Von Prof. Marco Stampanoni / ETHZ und PSI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89"/>
                </p:tgtEl>
              </p:cMediaNode>
            </p:video>
            <p:seq concurrent="1" prevAc="none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">
  <a:themeElements>
    <a:clrScheme name="Chalkboard">
      <a:dk1>
        <a:srgbClr val="BF00FF"/>
      </a:dk1>
      <a:lt1>
        <a:srgbClr val="FFFFFF"/>
      </a:lt1>
      <a:dk2>
        <a:srgbClr val="51504D"/>
      </a:dk2>
      <a:lt2>
        <a:srgbClr val="CBC8C2"/>
      </a:lt2>
      <a:accent1>
        <a:srgbClr val="71B0E2"/>
      </a:accent1>
      <a:accent2>
        <a:srgbClr val="A8E685"/>
      </a:accent2>
      <a:accent3>
        <a:srgbClr val="FFE181"/>
      </a:accent3>
      <a:accent4>
        <a:srgbClr val="F2A057"/>
      </a:accent4>
      <a:accent5>
        <a:srgbClr val="FF7777"/>
      </a:accent5>
      <a:accent6>
        <a:srgbClr val="D4ABEF"/>
      </a:accent6>
      <a:hlink>
        <a:srgbClr val="0000FF"/>
      </a:hlink>
      <a:folHlink>
        <a:srgbClr val="FF00FF"/>
      </a:folHlink>
    </a:clrScheme>
    <a:fontScheme name="Chalkboard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Chalkbo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63500" dir="162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63500" dist="25400" dir="2700000" rotWithShape="0">
                <a:srgbClr val="000000">
                  <a:alpha val="70000"/>
                </a:srgbClr>
              </a:outerShdw>
            </a:effectLst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halkboard">
  <a:themeElements>
    <a:clrScheme name="Chalkboard">
      <a:dk1>
        <a:srgbClr val="000000"/>
      </a:dk1>
      <a:lt1>
        <a:srgbClr val="FFFFFF"/>
      </a:lt1>
      <a:dk2>
        <a:srgbClr val="51504D"/>
      </a:dk2>
      <a:lt2>
        <a:srgbClr val="CBC8C2"/>
      </a:lt2>
      <a:accent1>
        <a:srgbClr val="71B0E2"/>
      </a:accent1>
      <a:accent2>
        <a:srgbClr val="A8E685"/>
      </a:accent2>
      <a:accent3>
        <a:srgbClr val="FFE181"/>
      </a:accent3>
      <a:accent4>
        <a:srgbClr val="F2A057"/>
      </a:accent4>
      <a:accent5>
        <a:srgbClr val="FF7777"/>
      </a:accent5>
      <a:accent6>
        <a:srgbClr val="D4ABEF"/>
      </a:accent6>
      <a:hlink>
        <a:srgbClr val="0000FF"/>
      </a:hlink>
      <a:folHlink>
        <a:srgbClr val="FF00FF"/>
      </a:folHlink>
    </a:clrScheme>
    <a:fontScheme name="Chalkboard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Chalkbo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63500" dir="162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63500" dist="25400" dir="2700000" rotWithShape="0">
                <a:srgbClr val="000000">
                  <a:alpha val="70000"/>
                </a:srgbClr>
              </a:outerShdw>
            </a:effectLst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Macintosh PowerPoint</Application>
  <PresentationFormat>Custom</PresentationFormat>
  <Paragraphs>11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Gill Sans</vt:lpstr>
      <vt:lpstr>Helvetica Neue</vt:lpstr>
      <vt:lpstr>Chalkboard</vt:lpstr>
      <vt:lpstr>PHY127 FS 2024</vt:lpstr>
      <vt:lpstr>Muscles and tracheal network during flight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PHY127 FS 2024</dc:title>
  <cp:lastModifiedBy>Ben Kilminster</cp:lastModifiedBy>
  <cp:revision>2</cp:revision>
  <dcterms:modified xsi:type="dcterms:W3CDTF">2024-05-10T04:55:33Z</dcterms:modified>
</cp:coreProperties>
</file>