
<file path=[Content_Types].xml><?xml version="1.0" encoding="utf-8"?>
<Types xmlns="http://schemas.openxmlformats.org/package/2006/content-types">
  <Default Extension="avi" ContentType="video/x-msvideo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3" r:id="rId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B13F">
              <a:alpha val="9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82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78BC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54545">
              <a:alpha val="41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282A2F"/>
        </a:fontRef>
        <a:srgbClr val="282A2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BD5C">
              <a:alpha val="82000"/>
            </a:srgb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B2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87B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254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7A8DB2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EDEDF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444C55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3"/>
  </p:normalViewPr>
  <p:slideViewPr>
    <p:cSldViewPr snapToGrid="0">
      <p:cViewPr varScale="1">
        <p:scale>
          <a:sx n="78" d="100"/>
          <a:sy n="78" d="100"/>
        </p:scale>
        <p:origin x="21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079500" y="2146300"/>
            <a:ext cx="10464800" cy="2540000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457200">
              <a:defRPr sz="8400" b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0100" y="5499100"/>
            <a:ext cx="10559703" cy="4594424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0" indent="0" algn="ctr" defTabSz="457200">
              <a:spcBef>
                <a:spcPts val="0"/>
              </a:spcBef>
              <a:buClrTx/>
              <a:buSzTx/>
              <a:buNone/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ClrTx/>
              <a:buSzTx/>
              <a:buNone/>
              <a:defRPr sz="4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7643" y="9270999"/>
            <a:ext cx="368574" cy="381001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457200">
              <a:defRPr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7643" y="9270999"/>
            <a:ext cx="368574" cy="381001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457200">
              <a:defRPr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20" descr="Grafik 20"/>
          <p:cNvPicPr>
            <a:picLocks noChangeAspect="1"/>
          </p:cNvPicPr>
          <p:nvPr/>
        </p:nvPicPr>
        <p:blipFill>
          <a:blip r:embed="rId4"/>
          <a:srcRect l="307" r="360" b="8740"/>
          <a:stretch>
            <a:fillRect/>
          </a:stretch>
        </p:blipFill>
        <p:spPr>
          <a:xfrm>
            <a:off x="-1" y="9353974"/>
            <a:ext cx="13004801" cy="419948"/>
          </a:xfrm>
          <a:prstGeom prst="rect">
            <a:avLst/>
          </a:prstGeom>
          <a:ln w="88900">
            <a:miter lim="400000"/>
          </a:ln>
        </p:spPr>
      </p:pic>
      <p:sp>
        <p:nvSpPr>
          <p:cNvPr id="3" name="Line 16"/>
          <p:cNvSpPr/>
          <p:nvPr/>
        </p:nvSpPr>
        <p:spPr>
          <a:xfrm>
            <a:off x="12462934" y="-15806"/>
            <a:ext cx="1" cy="214491"/>
          </a:xfrm>
          <a:prstGeom prst="line">
            <a:avLst/>
          </a:prstGeom>
          <a:ln w="3175">
            <a:solidFill>
              <a:srgbClr val="00335B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" name="Line 17"/>
          <p:cNvSpPr/>
          <p:nvPr/>
        </p:nvSpPr>
        <p:spPr>
          <a:xfrm>
            <a:off x="10087751" y="-15806"/>
            <a:ext cx="1" cy="214491"/>
          </a:xfrm>
          <a:prstGeom prst="line">
            <a:avLst/>
          </a:prstGeom>
          <a:ln w="3175">
            <a:solidFill>
              <a:srgbClr val="00335B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" name="Line 18"/>
          <p:cNvSpPr/>
          <p:nvPr/>
        </p:nvSpPr>
        <p:spPr>
          <a:xfrm>
            <a:off x="7712568" y="-15806"/>
            <a:ext cx="1" cy="214491"/>
          </a:xfrm>
          <a:prstGeom prst="line">
            <a:avLst/>
          </a:prstGeom>
          <a:ln w="3175">
            <a:solidFill>
              <a:srgbClr val="00335B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" name="Line 19"/>
          <p:cNvSpPr/>
          <p:nvPr/>
        </p:nvSpPr>
        <p:spPr>
          <a:xfrm>
            <a:off x="5339644" y="-15806"/>
            <a:ext cx="1" cy="214491"/>
          </a:xfrm>
          <a:prstGeom prst="line">
            <a:avLst/>
          </a:prstGeom>
          <a:ln w="3175">
            <a:solidFill>
              <a:srgbClr val="00335B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" name="Line 16"/>
          <p:cNvSpPr/>
          <p:nvPr/>
        </p:nvSpPr>
        <p:spPr>
          <a:xfrm>
            <a:off x="3108960" y="9525565"/>
            <a:ext cx="1" cy="250614"/>
          </a:xfrm>
          <a:prstGeom prst="line">
            <a:avLst/>
          </a:prstGeom>
          <a:ln w="3175">
            <a:solidFill>
              <a:srgbClr val="FFFFFF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" name="Line 16"/>
          <p:cNvSpPr/>
          <p:nvPr/>
        </p:nvSpPr>
        <p:spPr>
          <a:xfrm>
            <a:off x="10085494" y="9525565"/>
            <a:ext cx="1" cy="250614"/>
          </a:xfrm>
          <a:prstGeom prst="line">
            <a:avLst/>
          </a:prstGeom>
          <a:ln w="3175">
            <a:solidFill>
              <a:srgbClr val="FFFFFF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" name="Picture 17" descr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73" y="66325"/>
            <a:ext cx="1564189" cy="250163"/>
          </a:xfrm>
          <a:prstGeom prst="rect">
            <a:avLst/>
          </a:prstGeom>
          <a:ln w="88900">
            <a:miter lim="400000"/>
          </a:ln>
        </p:spPr>
      </p:pic>
      <p:pic>
        <p:nvPicPr>
          <p:cNvPr id="10" name="Picture 15" descr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98349" y="20267"/>
            <a:ext cx="929168" cy="340696"/>
          </a:xfrm>
          <a:prstGeom prst="rect">
            <a:avLst/>
          </a:prstGeom>
          <a:ln w="88900">
            <a:miter lim="400000"/>
          </a:ln>
        </p:spPr>
      </p:pic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41866" y="392853"/>
            <a:ext cx="11921068" cy="896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291464" y="9437511"/>
            <a:ext cx="284359" cy="295149"/>
          </a:xfrm>
          <a:prstGeom prst="rect">
            <a:avLst/>
          </a:prstGeom>
          <a:ln w="12700">
            <a:miter lim="400000"/>
          </a:ln>
        </p:spPr>
        <p:txBody>
          <a:bodyPr wrap="none" lIns="65023" tIns="65023" rIns="65023" bIns="65023">
            <a:spAutoFit/>
          </a:bodyPr>
          <a:lstStyle>
            <a:lvl1pPr algn="r" defTabSz="650240">
              <a:defRPr sz="11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" name="Body Level One…"/>
          <p:cNvSpPr txBox="1">
            <a:spLocks noGrp="1"/>
          </p:cNvSpPr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512762" marR="0" indent="-512762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98671" marR="0" indent="-41290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171575" marR="0" indent="-404812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621972" marR="0" indent="-47421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1756411" marR="0" indent="-32924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213611" marR="0" indent="-32924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2670811" marR="0" indent="-32924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128011" marR="0" indent="-32924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3585211" marR="0" indent="-329248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u4m7wSnpD0" TargetMode="External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t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4.png"/><Relationship Id="rId5" Type="http://schemas.openxmlformats.org/officeDocument/2006/relationships/image" Target="../media/image13.ti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r_61TW2Kw8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HY127 FS 2024"/>
          <p:cNvSpPr txBox="1">
            <a:spLocks noGrp="1"/>
          </p:cNvSpPr>
          <p:nvPr>
            <p:ph type="ctrTitle"/>
          </p:nvPr>
        </p:nvSpPr>
        <p:spPr>
          <a:xfrm>
            <a:off x="847551" y="-363818"/>
            <a:ext cx="10464801" cy="1956415"/>
          </a:xfrm>
          <a:prstGeom prst="rect">
            <a:avLst/>
          </a:prstGeom>
        </p:spPr>
        <p:txBody>
          <a:bodyPr/>
          <a:lstStyle/>
          <a:p>
            <a:r>
              <a:t>PHY127 FS 2024</a:t>
            </a:r>
          </a:p>
        </p:txBody>
      </p:sp>
      <p:sp>
        <p:nvSpPr>
          <p:cNvPr id="47" name="Prof. Ben Kilminster…"/>
          <p:cNvSpPr txBox="1">
            <a:spLocks noGrp="1"/>
          </p:cNvSpPr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Prof. Ben Kilminster</a:t>
            </a:r>
          </a:p>
          <a:p>
            <a:r>
              <a:t>Lecture 10</a:t>
            </a:r>
          </a:p>
          <a:p>
            <a:r>
              <a:t>May 10</a:t>
            </a:r>
            <a:r>
              <a:rPr baseline="31999"/>
              <a:t>th</a:t>
            </a:r>
            <a:r>
              <a:t>, 2024</a:t>
            </a:r>
          </a:p>
        </p:txBody>
      </p:sp>
      <p:sp>
        <p:nvSpPr>
          <p:cNvPr id="48" name="Videos"/>
          <p:cNvSpPr txBox="1"/>
          <p:nvPr/>
        </p:nvSpPr>
        <p:spPr>
          <a:xfrm>
            <a:off x="4756463" y="2570255"/>
            <a:ext cx="2392203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900"/>
            </a:lvl1pPr>
          </a:lstStyle>
          <a:p>
            <a:r>
              <a:t>Videos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G_0221.png" descr="IMG_02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36" y="2060391"/>
            <a:ext cx="5881330" cy="4559760"/>
          </a:xfrm>
          <a:prstGeom prst="rect">
            <a:avLst/>
          </a:prstGeom>
          <a:ln w="88900">
            <a:miter lim="400000"/>
          </a:ln>
        </p:spPr>
      </p:pic>
      <p:pic>
        <p:nvPicPr>
          <p:cNvPr id="51" name="IMG_0222.gif" descr="IMG_0222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564006" y="1223256"/>
            <a:ext cx="5946212" cy="594621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9" name="Drawing"/>
          <p:cNvGrpSpPr/>
          <p:nvPr/>
        </p:nvGrpSpPr>
        <p:grpSpPr>
          <a:xfrm>
            <a:off x="8032105" y="7434491"/>
            <a:ext cx="4117414" cy="702089"/>
            <a:chOff x="-125979" y="-331236"/>
            <a:chExt cx="4117413" cy="702087"/>
          </a:xfrm>
        </p:grpSpPr>
        <p:sp>
          <p:nvSpPr>
            <p:cNvPr id="52" name="Line"/>
            <p:cNvSpPr/>
            <p:nvPr/>
          </p:nvSpPr>
          <p:spPr>
            <a:xfrm>
              <a:off x="-125980" y="-221961"/>
              <a:ext cx="166422" cy="496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0" h="21465" extrusionOk="0">
                  <a:moveTo>
                    <a:pt x="16289" y="9589"/>
                  </a:moveTo>
                  <a:cubicBezTo>
                    <a:pt x="17001" y="7835"/>
                    <a:pt x="17713" y="6082"/>
                    <a:pt x="17832" y="4647"/>
                  </a:cubicBezTo>
                  <a:cubicBezTo>
                    <a:pt x="17951" y="3213"/>
                    <a:pt x="17476" y="2097"/>
                    <a:pt x="16882" y="1379"/>
                  </a:cubicBezTo>
                  <a:cubicBezTo>
                    <a:pt x="16289" y="662"/>
                    <a:pt x="15577" y="343"/>
                    <a:pt x="14627" y="144"/>
                  </a:cubicBezTo>
                  <a:cubicBezTo>
                    <a:pt x="13678" y="-55"/>
                    <a:pt x="12491" y="-135"/>
                    <a:pt x="10236" y="503"/>
                  </a:cubicBezTo>
                  <a:cubicBezTo>
                    <a:pt x="7981" y="1140"/>
                    <a:pt x="4658" y="2495"/>
                    <a:pt x="2759" y="3452"/>
                  </a:cubicBezTo>
                  <a:cubicBezTo>
                    <a:pt x="860" y="4408"/>
                    <a:pt x="386" y="4966"/>
                    <a:pt x="148" y="5484"/>
                  </a:cubicBezTo>
                  <a:cubicBezTo>
                    <a:pt x="-89" y="6002"/>
                    <a:pt x="-89" y="6480"/>
                    <a:pt x="504" y="6759"/>
                  </a:cubicBezTo>
                  <a:cubicBezTo>
                    <a:pt x="1098" y="7038"/>
                    <a:pt x="2285" y="7118"/>
                    <a:pt x="4896" y="6839"/>
                  </a:cubicBezTo>
                  <a:cubicBezTo>
                    <a:pt x="7507" y="6560"/>
                    <a:pt x="11542" y="5923"/>
                    <a:pt x="14390" y="5285"/>
                  </a:cubicBezTo>
                  <a:cubicBezTo>
                    <a:pt x="17238" y="4647"/>
                    <a:pt x="18900" y="4010"/>
                    <a:pt x="19968" y="3492"/>
                  </a:cubicBezTo>
                  <a:cubicBezTo>
                    <a:pt x="21036" y="2973"/>
                    <a:pt x="21511" y="2575"/>
                    <a:pt x="21392" y="2535"/>
                  </a:cubicBezTo>
                  <a:cubicBezTo>
                    <a:pt x="21274" y="2495"/>
                    <a:pt x="20562" y="2814"/>
                    <a:pt x="19137" y="4089"/>
                  </a:cubicBezTo>
                  <a:cubicBezTo>
                    <a:pt x="17713" y="5365"/>
                    <a:pt x="15577" y="7596"/>
                    <a:pt x="14390" y="10187"/>
                  </a:cubicBezTo>
                  <a:cubicBezTo>
                    <a:pt x="13203" y="12777"/>
                    <a:pt x="12966" y="15726"/>
                    <a:pt x="12966" y="17480"/>
                  </a:cubicBezTo>
                  <a:cubicBezTo>
                    <a:pt x="12966" y="19233"/>
                    <a:pt x="13203" y="19791"/>
                    <a:pt x="13559" y="20349"/>
                  </a:cubicBezTo>
                  <a:cubicBezTo>
                    <a:pt x="13915" y="20907"/>
                    <a:pt x="14390" y="21465"/>
                    <a:pt x="15102" y="21465"/>
                  </a:cubicBezTo>
                  <a:cubicBezTo>
                    <a:pt x="15814" y="21465"/>
                    <a:pt x="16764" y="20907"/>
                    <a:pt x="17238" y="19233"/>
                  </a:cubicBezTo>
                  <a:cubicBezTo>
                    <a:pt x="17713" y="17559"/>
                    <a:pt x="17713" y="14770"/>
                    <a:pt x="17120" y="12498"/>
                  </a:cubicBezTo>
                  <a:cubicBezTo>
                    <a:pt x="16526" y="10227"/>
                    <a:pt x="15340" y="8473"/>
                    <a:pt x="14153" y="6720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" name="Line"/>
            <p:cNvSpPr/>
            <p:nvPr/>
          </p:nvSpPr>
          <p:spPr>
            <a:xfrm>
              <a:off x="168511" y="-188194"/>
              <a:ext cx="136554" cy="188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extrusionOk="0">
                  <a:moveTo>
                    <a:pt x="6627" y="0"/>
                  </a:moveTo>
                  <a:cubicBezTo>
                    <a:pt x="6339" y="2118"/>
                    <a:pt x="6051" y="4235"/>
                    <a:pt x="4899" y="6565"/>
                  </a:cubicBezTo>
                  <a:cubicBezTo>
                    <a:pt x="3747" y="8894"/>
                    <a:pt x="1731" y="11435"/>
                    <a:pt x="723" y="13659"/>
                  </a:cubicBezTo>
                  <a:cubicBezTo>
                    <a:pt x="-285" y="15882"/>
                    <a:pt x="-285" y="17788"/>
                    <a:pt x="1011" y="18529"/>
                  </a:cubicBezTo>
                  <a:cubicBezTo>
                    <a:pt x="2307" y="19271"/>
                    <a:pt x="4899" y="18847"/>
                    <a:pt x="7635" y="17259"/>
                  </a:cubicBezTo>
                  <a:cubicBezTo>
                    <a:pt x="10371" y="15671"/>
                    <a:pt x="13251" y="12918"/>
                    <a:pt x="15267" y="10588"/>
                  </a:cubicBezTo>
                  <a:cubicBezTo>
                    <a:pt x="17283" y="8259"/>
                    <a:pt x="18435" y="6353"/>
                    <a:pt x="18867" y="6247"/>
                  </a:cubicBezTo>
                  <a:cubicBezTo>
                    <a:pt x="19299" y="6141"/>
                    <a:pt x="19011" y="7835"/>
                    <a:pt x="19299" y="10694"/>
                  </a:cubicBezTo>
                  <a:cubicBezTo>
                    <a:pt x="19587" y="13553"/>
                    <a:pt x="20451" y="17576"/>
                    <a:pt x="21315" y="21600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" name="Line"/>
            <p:cNvSpPr/>
            <p:nvPr/>
          </p:nvSpPr>
          <p:spPr>
            <a:xfrm>
              <a:off x="422496" y="-151579"/>
              <a:ext cx="126113" cy="146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7" h="21372" extrusionOk="0">
                  <a:moveTo>
                    <a:pt x="14823" y="5982"/>
                  </a:moveTo>
                  <a:cubicBezTo>
                    <a:pt x="14823" y="4632"/>
                    <a:pt x="14823" y="3282"/>
                    <a:pt x="14040" y="2067"/>
                  </a:cubicBezTo>
                  <a:cubicBezTo>
                    <a:pt x="13258" y="852"/>
                    <a:pt x="11693" y="-228"/>
                    <a:pt x="9658" y="42"/>
                  </a:cubicBezTo>
                  <a:cubicBezTo>
                    <a:pt x="7623" y="312"/>
                    <a:pt x="5119" y="1932"/>
                    <a:pt x="3397" y="3552"/>
                  </a:cubicBezTo>
                  <a:cubicBezTo>
                    <a:pt x="1675" y="5172"/>
                    <a:pt x="736" y="6792"/>
                    <a:pt x="267" y="8277"/>
                  </a:cubicBezTo>
                  <a:cubicBezTo>
                    <a:pt x="-203" y="9762"/>
                    <a:pt x="-203" y="11112"/>
                    <a:pt x="1519" y="11652"/>
                  </a:cubicBezTo>
                  <a:cubicBezTo>
                    <a:pt x="3240" y="12192"/>
                    <a:pt x="6684" y="11922"/>
                    <a:pt x="9032" y="11247"/>
                  </a:cubicBezTo>
                  <a:cubicBezTo>
                    <a:pt x="11380" y="10572"/>
                    <a:pt x="12632" y="9492"/>
                    <a:pt x="14354" y="7467"/>
                  </a:cubicBezTo>
                  <a:cubicBezTo>
                    <a:pt x="16075" y="5442"/>
                    <a:pt x="18267" y="2472"/>
                    <a:pt x="19049" y="2607"/>
                  </a:cubicBezTo>
                  <a:cubicBezTo>
                    <a:pt x="19832" y="2742"/>
                    <a:pt x="19206" y="5982"/>
                    <a:pt x="18893" y="9222"/>
                  </a:cubicBezTo>
                  <a:cubicBezTo>
                    <a:pt x="18580" y="12462"/>
                    <a:pt x="18580" y="15702"/>
                    <a:pt x="19049" y="17727"/>
                  </a:cubicBezTo>
                  <a:cubicBezTo>
                    <a:pt x="19519" y="19752"/>
                    <a:pt x="20458" y="20562"/>
                    <a:pt x="21397" y="21372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" name="Line"/>
            <p:cNvSpPr/>
            <p:nvPr/>
          </p:nvSpPr>
          <p:spPr>
            <a:xfrm>
              <a:off x="660321" y="-331237"/>
              <a:ext cx="170578" cy="381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3" h="21551" extrusionOk="0">
                  <a:moveTo>
                    <a:pt x="10325" y="13412"/>
                  </a:moveTo>
                  <a:cubicBezTo>
                    <a:pt x="11486" y="13516"/>
                    <a:pt x="12647" y="13621"/>
                    <a:pt x="12996" y="13412"/>
                  </a:cubicBezTo>
                  <a:cubicBezTo>
                    <a:pt x="13344" y="13203"/>
                    <a:pt x="12879" y="12681"/>
                    <a:pt x="12067" y="12316"/>
                  </a:cubicBezTo>
                  <a:cubicBezTo>
                    <a:pt x="11254" y="11951"/>
                    <a:pt x="10092" y="11742"/>
                    <a:pt x="8350" y="12212"/>
                  </a:cubicBezTo>
                  <a:cubicBezTo>
                    <a:pt x="6608" y="12681"/>
                    <a:pt x="4286" y="13829"/>
                    <a:pt x="2776" y="14821"/>
                  </a:cubicBezTo>
                  <a:cubicBezTo>
                    <a:pt x="1267" y="15812"/>
                    <a:pt x="570" y="16647"/>
                    <a:pt x="221" y="17377"/>
                  </a:cubicBezTo>
                  <a:cubicBezTo>
                    <a:pt x="-127" y="18107"/>
                    <a:pt x="-127" y="18734"/>
                    <a:pt x="686" y="18994"/>
                  </a:cubicBezTo>
                  <a:cubicBezTo>
                    <a:pt x="1499" y="19255"/>
                    <a:pt x="3125" y="19151"/>
                    <a:pt x="5796" y="18055"/>
                  </a:cubicBezTo>
                  <a:cubicBezTo>
                    <a:pt x="8467" y="16960"/>
                    <a:pt x="12183" y="14873"/>
                    <a:pt x="14970" y="12264"/>
                  </a:cubicBezTo>
                  <a:cubicBezTo>
                    <a:pt x="17757" y="9655"/>
                    <a:pt x="19615" y="6525"/>
                    <a:pt x="20544" y="4594"/>
                  </a:cubicBezTo>
                  <a:cubicBezTo>
                    <a:pt x="21473" y="2664"/>
                    <a:pt x="21473" y="1934"/>
                    <a:pt x="21473" y="1255"/>
                  </a:cubicBezTo>
                  <a:cubicBezTo>
                    <a:pt x="21473" y="577"/>
                    <a:pt x="21473" y="-49"/>
                    <a:pt x="21008" y="3"/>
                  </a:cubicBezTo>
                  <a:cubicBezTo>
                    <a:pt x="20544" y="55"/>
                    <a:pt x="19615" y="786"/>
                    <a:pt x="18802" y="2925"/>
                  </a:cubicBezTo>
                  <a:cubicBezTo>
                    <a:pt x="17989" y="5064"/>
                    <a:pt x="17292" y="8612"/>
                    <a:pt x="17176" y="11951"/>
                  </a:cubicBezTo>
                  <a:cubicBezTo>
                    <a:pt x="17060" y="15290"/>
                    <a:pt x="17525" y="18421"/>
                    <a:pt x="17989" y="21551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" name="Line"/>
            <p:cNvSpPr/>
            <p:nvPr/>
          </p:nvSpPr>
          <p:spPr>
            <a:xfrm>
              <a:off x="918647" y="-127308"/>
              <a:ext cx="150261" cy="1656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4" h="21312" extrusionOk="0">
                  <a:moveTo>
                    <a:pt x="115" y="7833"/>
                  </a:moveTo>
                  <a:cubicBezTo>
                    <a:pt x="1416" y="10681"/>
                    <a:pt x="2717" y="13530"/>
                    <a:pt x="3367" y="15666"/>
                  </a:cubicBezTo>
                  <a:cubicBezTo>
                    <a:pt x="4018" y="17802"/>
                    <a:pt x="4018" y="19226"/>
                    <a:pt x="3367" y="20176"/>
                  </a:cubicBezTo>
                  <a:cubicBezTo>
                    <a:pt x="2717" y="21125"/>
                    <a:pt x="1416" y="21600"/>
                    <a:pt x="635" y="21125"/>
                  </a:cubicBezTo>
                  <a:cubicBezTo>
                    <a:pt x="-146" y="20651"/>
                    <a:pt x="-406" y="19226"/>
                    <a:pt x="1025" y="16022"/>
                  </a:cubicBezTo>
                  <a:cubicBezTo>
                    <a:pt x="2457" y="12818"/>
                    <a:pt x="5580" y="7833"/>
                    <a:pt x="9223" y="4866"/>
                  </a:cubicBezTo>
                  <a:cubicBezTo>
                    <a:pt x="12866" y="1899"/>
                    <a:pt x="17030" y="949"/>
                    <a:pt x="21194" y="0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" name="Line"/>
            <p:cNvSpPr/>
            <p:nvPr/>
          </p:nvSpPr>
          <p:spPr>
            <a:xfrm>
              <a:off x="1118722" y="-127308"/>
              <a:ext cx="115679" cy="143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600" extrusionOk="0">
                  <a:moveTo>
                    <a:pt x="0" y="0"/>
                  </a:moveTo>
                  <a:cubicBezTo>
                    <a:pt x="1029" y="3046"/>
                    <a:pt x="2057" y="6092"/>
                    <a:pt x="2400" y="9000"/>
                  </a:cubicBezTo>
                  <a:cubicBezTo>
                    <a:pt x="2743" y="11908"/>
                    <a:pt x="2400" y="14677"/>
                    <a:pt x="2914" y="16477"/>
                  </a:cubicBezTo>
                  <a:cubicBezTo>
                    <a:pt x="3429" y="18277"/>
                    <a:pt x="4800" y="19108"/>
                    <a:pt x="6171" y="19108"/>
                  </a:cubicBezTo>
                  <a:cubicBezTo>
                    <a:pt x="7543" y="19108"/>
                    <a:pt x="8914" y="18277"/>
                    <a:pt x="10971" y="16339"/>
                  </a:cubicBezTo>
                  <a:cubicBezTo>
                    <a:pt x="13029" y="14400"/>
                    <a:pt x="15771" y="11354"/>
                    <a:pt x="17657" y="9277"/>
                  </a:cubicBezTo>
                  <a:cubicBezTo>
                    <a:pt x="19543" y="7200"/>
                    <a:pt x="20571" y="6092"/>
                    <a:pt x="21086" y="6508"/>
                  </a:cubicBezTo>
                  <a:cubicBezTo>
                    <a:pt x="21600" y="6923"/>
                    <a:pt x="21600" y="8862"/>
                    <a:pt x="21257" y="11631"/>
                  </a:cubicBezTo>
                  <a:cubicBezTo>
                    <a:pt x="20914" y="14400"/>
                    <a:pt x="20229" y="18000"/>
                    <a:pt x="19543" y="21600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" name="Line"/>
            <p:cNvSpPr/>
            <p:nvPr/>
          </p:nvSpPr>
          <p:spPr>
            <a:xfrm>
              <a:off x="1286606" y="-76080"/>
              <a:ext cx="268799" cy="37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3" h="21147" extrusionOk="0">
                  <a:moveTo>
                    <a:pt x="5547" y="847"/>
                  </a:moveTo>
                  <a:cubicBezTo>
                    <a:pt x="6277" y="4345"/>
                    <a:pt x="7006" y="7842"/>
                    <a:pt x="6933" y="10619"/>
                  </a:cubicBezTo>
                  <a:cubicBezTo>
                    <a:pt x="6860" y="13396"/>
                    <a:pt x="5985" y="15453"/>
                    <a:pt x="5109" y="17047"/>
                  </a:cubicBezTo>
                  <a:cubicBezTo>
                    <a:pt x="4233" y="18642"/>
                    <a:pt x="3358" y="19773"/>
                    <a:pt x="2482" y="20442"/>
                  </a:cubicBezTo>
                  <a:cubicBezTo>
                    <a:pt x="1606" y="21110"/>
                    <a:pt x="731" y="21316"/>
                    <a:pt x="293" y="21007"/>
                  </a:cubicBezTo>
                  <a:cubicBezTo>
                    <a:pt x="-145" y="20699"/>
                    <a:pt x="-145" y="19876"/>
                    <a:pt x="658" y="17767"/>
                  </a:cubicBezTo>
                  <a:cubicBezTo>
                    <a:pt x="1460" y="15659"/>
                    <a:pt x="3066" y="12265"/>
                    <a:pt x="5109" y="9179"/>
                  </a:cubicBezTo>
                  <a:cubicBezTo>
                    <a:pt x="7152" y="6093"/>
                    <a:pt x="9633" y="3316"/>
                    <a:pt x="12042" y="1722"/>
                  </a:cubicBezTo>
                  <a:cubicBezTo>
                    <a:pt x="14450" y="127"/>
                    <a:pt x="16785" y="-284"/>
                    <a:pt x="18536" y="179"/>
                  </a:cubicBezTo>
                  <a:cubicBezTo>
                    <a:pt x="20287" y="642"/>
                    <a:pt x="21455" y="1979"/>
                    <a:pt x="21236" y="3727"/>
                  </a:cubicBezTo>
                  <a:cubicBezTo>
                    <a:pt x="21017" y="5476"/>
                    <a:pt x="19412" y="7636"/>
                    <a:pt x="16712" y="8407"/>
                  </a:cubicBezTo>
                  <a:cubicBezTo>
                    <a:pt x="14012" y="9179"/>
                    <a:pt x="10217" y="8562"/>
                    <a:pt x="6423" y="7945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" name="Line"/>
            <p:cNvSpPr/>
            <p:nvPr/>
          </p:nvSpPr>
          <p:spPr>
            <a:xfrm>
              <a:off x="1616880" y="-11071"/>
              <a:ext cx="75920" cy="123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9" h="21196" extrusionOk="0">
                  <a:moveTo>
                    <a:pt x="0" y="0"/>
                  </a:moveTo>
                  <a:cubicBezTo>
                    <a:pt x="5526" y="1588"/>
                    <a:pt x="11051" y="3176"/>
                    <a:pt x="15070" y="4447"/>
                  </a:cubicBezTo>
                  <a:cubicBezTo>
                    <a:pt x="19088" y="5718"/>
                    <a:pt x="21600" y="6671"/>
                    <a:pt x="20344" y="9371"/>
                  </a:cubicBezTo>
                  <a:cubicBezTo>
                    <a:pt x="19088" y="12071"/>
                    <a:pt x="14065" y="16518"/>
                    <a:pt x="10298" y="18900"/>
                  </a:cubicBezTo>
                  <a:cubicBezTo>
                    <a:pt x="6530" y="21282"/>
                    <a:pt x="4019" y="21600"/>
                    <a:pt x="2512" y="20806"/>
                  </a:cubicBezTo>
                  <a:cubicBezTo>
                    <a:pt x="1005" y="20012"/>
                    <a:pt x="502" y="18106"/>
                    <a:pt x="1758" y="14612"/>
                  </a:cubicBezTo>
                  <a:cubicBezTo>
                    <a:pt x="3014" y="11118"/>
                    <a:pt x="6028" y="6035"/>
                    <a:pt x="9042" y="953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" name="Line"/>
            <p:cNvSpPr/>
            <p:nvPr/>
          </p:nvSpPr>
          <p:spPr>
            <a:xfrm>
              <a:off x="1766328" y="-287825"/>
              <a:ext cx="32793" cy="431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6" h="21600" extrusionOk="0">
                  <a:moveTo>
                    <a:pt x="0" y="0"/>
                  </a:moveTo>
                  <a:cubicBezTo>
                    <a:pt x="9095" y="1754"/>
                    <a:pt x="18190" y="3508"/>
                    <a:pt x="19895" y="5862"/>
                  </a:cubicBezTo>
                  <a:cubicBezTo>
                    <a:pt x="21600" y="8215"/>
                    <a:pt x="15916" y="11169"/>
                    <a:pt x="11937" y="13892"/>
                  </a:cubicBezTo>
                  <a:cubicBezTo>
                    <a:pt x="7958" y="16615"/>
                    <a:pt x="5684" y="19108"/>
                    <a:pt x="3411" y="21600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" name="Line"/>
            <p:cNvSpPr/>
            <p:nvPr/>
          </p:nvSpPr>
          <p:spPr>
            <a:xfrm>
              <a:off x="1843819" y="-9131"/>
              <a:ext cx="113696" cy="263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9" h="21442" extrusionOk="0">
                  <a:moveTo>
                    <a:pt x="0" y="2992"/>
                  </a:moveTo>
                  <a:cubicBezTo>
                    <a:pt x="3484" y="4342"/>
                    <a:pt x="6968" y="5692"/>
                    <a:pt x="10277" y="5992"/>
                  </a:cubicBezTo>
                  <a:cubicBezTo>
                    <a:pt x="13587" y="6292"/>
                    <a:pt x="16723" y="5542"/>
                    <a:pt x="18639" y="4717"/>
                  </a:cubicBezTo>
                  <a:cubicBezTo>
                    <a:pt x="20555" y="3892"/>
                    <a:pt x="21252" y="2992"/>
                    <a:pt x="21426" y="2167"/>
                  </a:cubicBezTo>
                  <a:cubicBezTo>
                    <a:pt x="21600" y="1342"/>
                    <a:pt x="21252" y="592"/>
                    <a:pt x="20206" y="217"/>
                  </a:cubicBezTo>
                  <a:cubicBezTo>
                    <a:pt x="19161" y="-158"/>
                    <a:pt x="17419" y="-158"/>
                    <a:pt x="14632" y="1117"/>
                  </a:cubicBezTo>
                  <a:cubicBezTo>
                    <a:pt x="11845" y="2392"/>
                    <a:pt x="8013" y="4942"/>
                    <a:pt x="5748" y="7717"/>
                  </a:cubicBezTo>
                  <a:cubicBezTo>
                    <a:pt x="3484" y="10492"/>
                    <a:pt x="2787" y="13492"/>
                    <a:pt x="4529" y="15817"/>
                  </a:cubicBezTo>
                  <a:cubicBezTo>
                    <a:pt x="6271" y="18142"/>
                    <a:pt x="10452" y="19792"/>
                    <a:pt x="14632" y="21442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" name="Line"/>
            <p:cNvSpPr/>
            <p:nvPr/>
          </p:nvSpPr>
          <p:spPr>
            <a:xfrm>
              <a:off x="2439144" y="-12546"/>
              <a:ext cx="356711" cy="20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6" h="21371" extrusionOk="0">
                  <a:moveTo>
                    <a:pt x="1810" y="3594"/>
                  </a:moveTo>
                  <a:cubicBezTo>
                    <a:pt x="1921" y="7226"/>
                    <a:pt x="2031" y="10858"/>
                    <a:pt x="1644" y="13152"/>
                  </a:cubicBezTo>
                  <a:cubicBezTo>
                    <a:pt x="1256" y="15445"/>
                    <a:pt x="370" y="16401"/>
                    <a:pt x="93" y="16210"/>
                  </a:cubicBezTo>
                  <a:cubicBezTo>
                    <a:pt x="-184" y="16019"/>
                    <a:pt x="148" y="14681"/>
                    <a:pt x="1256" y="12005"/>
                  </a:cubicBezTo>
                  <a:cubicBezTo>
                    <a:pt x="2364" y="9329"/>
                    <a:pt x="4247" y="5314"/>
                    <a:pt x="5410" y="2925"/>
                  </a:cubicBezTo>
                  <a:cubicBezTo>
                    <a:pt x="6573" y="536"/>
                    <a:pt x="7016" y="-229"/>
                    <a:pt x="7625" y="58"/>
                  </a:cubicBezTo>
                  <a:cubicBezTo>
                    <a:pt x="8234" y="344"/>
                    <a:pt x="9010" y="1683"/>
                    <a:pt x="9176" y="4359"/>
                  </a:cubicBezTo>
                  <a:cubicBezTo>
                    <a:pt x="9342" y="7035"/>
                    <a:pt x="8899" y="11049"/>
                    <a:pt x="8401" y="13725"/>
                  </a:cubicBezTo>
                  <a:cubicBezTo>
                    <a:pt x="7902" y="16401"/>
                    <a:pt x="7348" y="17739"/>
                    <a:pt x="7016" y="17930"/>
                  </a:cubicBezTo>
                  <a:cubicBezTo>
                    <a:pt x="6684" y="18121"/>
                    <a:pt x="6573" y="17166"/>
                    <a:pt x="7293" y="14776"/>
                  </a:cubicBezTo>
                  <a:cubicBezTo>
                    <a:pt x="8013" y="12387"/>
                    <a:pt x="9564" y="8564"/>
                    <a:pt x="10616" y="6270"/>
                  </a:cubicBezTo>
                  <a:cubicBezTo>
                    <a:pt x="11668" y="3976"/>
                    <a:pt x="12222" y="3212"/>
                    <a:pt x="12776" y="3116"/>
                  </a:cubicBezTo>
                  <a:cubicBezTo>
                    <a:pt x="13330" y="3021"/>
                    <a:pt x="13884" y="3594"/>
                    <a:pt x="14548" y="5697"/>
                  </a:cubicBezTo>
                  <a:cubicBezTo>
                    <a:pt x="15213" y="7799"/>
                    <a:pt x="15988" y="11431"/>
                    <a:pt x="17151" y="14298"/>
                  </a:cubicBezTo>
                  <a:cubicBezTo>
                    <a:pt x="18314" y="17166"/>
                    <a:pt x="19865" y="19268"/>
                    <a:pt x="21416" y="21371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" name="Line"/>
            <p:cNvSpPr/>
            <p:nvPr/>
          </p:nvSpPr>
          <p:spPr>
            <a:xfrm>
              <a:off x="2815150" y="47255"/>
              <a:ext cx="130152" cy="124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1" h="21095" extrusionOk="0">
                  <a:moveTo>
                    <a:pt x="18723" y="11704"/>
                  </a:moveTo>
                  <a:cubicBezTo>
                    <a:pt x="19636" y="10138"/>
                    <a:pt x="20548" y="8573"/>
                    <a:pt x="20092" y="6225"/>
                  </a:cubicBezTo>
                  <a:cubicBezTo>
                    <a:pt x="19636" y="3878"/>
                    <a:pt x="17810" y="747"/>
                    <a:pt x="14768" y="121"/>
                  </a:cubicBezTo>
                  <a:cubicBezTo>
                    <a:pt x="11726" y="-505"/>
                    <a:pt x="7467" y="1373"/>
                    <a:pt x="4577" y="3878"/>
                  </a:cubicBezTo>
                  <a:cubicBezTo>
                    <a:pt x="1686" y="6382"/>
                    <a:pt x="165" y="9512"/>
                    <a:pt x="13" y="11547"/>
                  </a:cubicBezTo>
                  <a:cubicBezTo>
                    <a:pt x="-139" y="13582"/>
                    <a:pt x="1078" y="14521"/>
                    <a:pt x="3816" y="13739"/>
                  </a:cubicBezTo>
                  <a:cubicBezTo>
                    <a:pt x="6554" y="12956"/>
                    <a:pt x="10813" y="10452"/>
                    <a:pt x="13703" y="8730"/>
                  </a:cubicBezTo>
                  <a:cubicBezTo>
                    <a:pt x="16593" y="7008"/>
                    <a:pt x="18115" y="6069"/>
                    <a:pt x="18723" y="6538"/>
                  </a:cubicBezTo>
                  <a:cubicBezTo>
                    <a:pt x="19331" y="7008"/>
                    <a:pt x="19027" y="8886"/>
                    <a:pt x="19331" y="11547"/>
                  </a:cubicBezTo>
                  <a:cubicBezTo>
                    <a:pt x="19636" y="14208"/>
                    <a:pt x="20548" y="17652"/>
                    <a:pt x="21461" y="21095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" name="Line"/>
            <p:cNvSpPr/>
            <p:nvPr/>
          </p:nvSpPr>
          <p:spPr>
            <a:xfrm>
              <a:off x="3054250" y="27544"/>
              <a:ext cx="130701" cy="254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1" h="20976" extrusionOk="0">
                  <a:moveTo>
                    <a:pt x="18034" y="4117"/>
                  </a:moveTo>
                  <a:cubicBezTo>
                    <a:pt x="18330" y="3205"/>
                    <a:pt x="18626" y="2292"/>
                    <a:pt x="17147" y="1379"/>
                  </a:cubicBezTo>
                  <a:cubicBezTo>
                    <a:pt x="15667" y="467"/>
                    <a:pt x="12412" y="-446"/>
                    <a:pt x="9305" y="239"/>
                  </a:cubicBezTo>
                  <a:cubicBezTo>
                    <a:pt x="6199" y="923"/>
                    <a:pt x="3240" y="3205"/>
                    <a:pt x="1612" y="4802"/>
                  </a:cubicBezTo>
                  <a:cubicBezTo>
                    <a:pt x="-15" y="6399"/>
                    <a:pt x="-311" y="7312"/>
                    <a:pt x="281" y="7996"/>
                  </a:cubicBezTo>
                  <a:cubicBezTo>
                    <a:pt x="873" y="8681"/>
                    <a:pt x="2352" y="9137"/>
                    <a:pt x="5015" y="8681"/>
                  </a:cubicBezTo>
                  <a:cubicBezTo>
                    <a:pt x="7678" y="8224"/>
                    <a:pt x="11525" y="6855"/>
                    <a:pt x="14336" y="6019"/>
                  </a:cubicBezTo>
                  <a:cubicBezTo>
                    <a:pt x="17147" y="5182"/>
                    <a:pt x="18922" y="4878"/>
                    <a:pt x="19957" y="5182"/>
                  </a:cubicBezTo>
                  <a:cubicBezTo>
                    <a:pt x="20993" y="5486"/>
                    <a:pt x="21289" y="6399"/>
                    <a:pt x="20549" y="8757"/>
                  </a:cubicBezTo>
                  <a:cubicBezTo>
                    <a:pt x="19810" y="11115"/>
                    <a:pt x="18034" y="14917"/>
                    <a:pt x="16111" y="17275"/>
                  </a:cubicBezTo>
                  <a:cubicBezTo>
                    <a:pt x="14188" y="19633"/>
                    <a:pt x="12116" y="20546"/>
                    <a:pt x="10341" y="20850"/>
                  </a:cubicBezTo>
                  <a:cubicBezTo>
                    <a:pt x="8566" y="21154"/>
                    <a:pt x="7086" y="20850"/>
                    <a:pt x="5607" y="20546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" name="Line"/>
            <p:cNvSpPr/>
            <p:nvPr/>
          </p:nvSpPr>
          <p:spPr>
            <a:xfrm>
              <a:off x="3262655" y="44280"/>
              <a:ext cx="186341" cy="221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7" h="21418" extrusionOk="0">
                  <a:moveTo>
                    <a:pt x="6140" y="0"/>
                  </a:moveTo>
                  <a:cubicBezTo>
                    <a:pt x="6140" y="5355"/>
                    <a:pt x="6140" y="10711"/>
                    <a:pt x="5611" y="14192"/>
                  </a:cubicBezTo>
                  <a:cubicBezTo>
                    <a:pt x="5081" y="17673"/>
                    <a:pt x="4022" y="19279"/>
                    <a:pt x="2963" y="20261"/>
                  </a:cubicBezTo>
                  <a:cubicBezTo>
                    <a:pt x="1905" y="21243"/>
                    <a:pt x="846" y="21600"/>
                    <a:pt x="316" y="21332"/>
                  </a:cubicBezTo>
                  <a:cubicBezTo>
                    <a:pt x="-213" y="21064"/>
                    <a:pt x="-213" y="20172"/>
                    <a:pt x="1375" y="17762"/>
                  </a:cubicBezTo>
                  <a:cubicBezTo>
                    <a:pt x="2963" y="15352"/>
                    <a:pt x="6140" y="11425"/>
                    <a:pt x="8363" y="9283"/>
                  </a:cubicBezTo>
                  <a:cubicBezTo>
                    <a:pt x="10587" y="7141"/>
                    <a:pt x="11858" y="6783"/>
                    <a:pt x="13552" y="8122"/>
                  </a:cubicBezTo>
                  <a:cubicBezTo>
                    <a:pt x="15246" y="9461"/>
                    <a:pt x="17363" y="12496"/>
                    <a:pt x="18740" y="14638"/>
                  </a:cubicBezTo>
                  <a:cubicBezTo>
                    <a:pt x="20116" y="16780"/>
                    <a:pt x="20752" y="18030"/>
                    <a:pt x="21387" y="19279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" name="Line"/>
            <p:cNvSpPr/>
            <p:nvPr/>
          </p:nvSpPr>
          <p:spPr>
            <a:xfrm>
              <a:off x="3465217" y="98251"/>
              <a:ext cx="310349" cy="159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2" h="20558" extrusionOk="0">
                  <a:moveTo>
                    <a:pt x="6506" y="1601"/>
                  </a:moveTo>
                  <a:cubicBezTo>
                    <a:pt x="7141" y="2313"/>
                    <a:pt x="7777" y="3025"/>
                    <a:pt x="8476" y="3500"/>
                  </a:cubicBezTo>
                  <a:cubicBezTo>
                    <a:pt x="9174" y="3975"/>
                    <a:pt x="9937" y="4212"/>
                    <a:pt x="10318" y="3738"/>
                  </a:cubicBezTo>
                  <a:cubicBezTo>
                    <a:pt x="10699" y="3263"/>
                    <a:pt x="10699" y="2076"/>
                    <a:pt x="10381" y="1127"/>
                  </a:cubicBezTo>
                  <a:cubicBezTo>
                    <a:pt x="10064" y="177"/>
                    <a:pt x="9428" y="-535"/>
                    <a:pt x="7777" y="533"/>
                  </a:cubicBezTo>
                  <a:cubicBezTo>
                    <a:pt x="6125" y="1601"/>
                    <a:pt x="3457" y="4450"/>
                    <a:pt x="1868" y="7773"/>
                  </a:cubicBezTo>
                  <a:cubicBezTo>
                    <a:pt x="280" y="11096"/>
                    <a:pt x="-228" y="14894"/>
                    <a:pt x="90" y="17386"/>
                  </a:cubicBezTo>
                  <a:cubicBezTo>
                    <a:pt x="407" y="19878"/>
                    <a:pt x="1551" y="21065"/>
                    <a:pt x="4410" y="20353"/>
                  </a:cubicBezTo>
                  <a:cubicBezTo>
                    <a:pt x="7268" y="19641"/>
                    <a:pt x="11843" y="17030"/>
                    <a:pt x="14956" y="13825"/>
                  </a:cubicBezTo>
                  <a:cubicBezTo>
                    <a:pt x="18068" y="10621"/>
                    <a:pt x="19720" y="6823"/>
                    <a:pt x="21372" y="3025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" name="Line"/>
            <p:cNvSpPr/>
            <p:nvPr/>
          </p:nvSpPr>
          <p:spPr>
            <a:xfrm>
              <a:off x="3750579" y="-226939"/>
              <a:ext cx="91407" cy="597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600" extrusionOk="0">
                  <a:moveTo>
                    <a:pt x="21402" y="0"/>
                  </a:moveTo>
                  <a:cubicBezTo>
                    <a:pt x="19242" y="2200"/>
                    <a:pt x="17082" y="4400"/>
                    <a:pt x="14058" y="6667"/>
                  </a:cubicBezTo>
                  <a:cubicBezTo>
                    <a:pt x="11034" y="8933"/>
                    <a:pt x="7146" y="11267"/>
                    <a:pt x="4338" y="13500"/>
                  </a:cubicBezTo>
                  <a:cubicBezTo>
                    <a:pt x="1530" y="15733"/>
                    <a:pt x="-198" y="17867"/>
                    <a:pt x="18" y="19200"/>
                  </a:cubicBezTo>
                  <a:cubicBezTo>
                    <a:pt x="234" y="20533"/>
                    <a:pt x="2394" y="21067"/>
                    <a:pt x="4554" y="21600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" name="Line"/>
            <p:cNvSpPr/>
            <p:nvPr/>
          </p:nvSpPr>
          <p:spPr>
            <a:xfrm>
              <a:off x="3598441" y="-22141"/>
              <a:ext cx="392993" cy="16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254" y="2400"/>
                    <a:pt x="14907" y="4800"/>
                    <a:pt x="11307" y="8400"/>
                  </a:cubicBezTo>
                  <a:cubicBezTo>
                    <a:pt x="7707" y="12000"/>
                    <a:pt x="3854" y="168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83" y="5561407"/>
            <a:ext cx="5020917" cy="2824266"/>
          </a:xfrm>
          <a:prstGeom prst="rect">
            <a:avLst/>
          </a:prstGeom>
          <a:ln w="88900">
            <a:miter lim="400000"/>
          </a:ln>
        </p:spPr>
      </p:pic>
      <p:sp>
        <p:nvSpPr>
          <p:cNvPr id="72" name="RF acceleration (YouTube video here https://www.youtube.com/watch?v=mu4m7wSnpD0 )"/>
          <p:cNvSpPr txBox="1"/>
          <p:nvPr/>
        </p:nvSpPr>
        <p:spPr>
          <a:xfrm>
            <a:off x="330144" y="289111"/>
            <a:ext cx="1234451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RF acceleration </a:t>
            </a:r>
            <a:r>
              <a:rPr sz="2000"/>
              <a:t>(YouTube video here </a:t>
            </a:r>
            <a:r>
              <a:rPr sz="2000" u="sng">
                <a:hlinkClick r:id="rId3"/>
              </a:rPr>
              <a:t>https://www.youtube.com/watch?v=mu4m7wSnpD0</a:t>
            </a:r>
            <a:r>
              <a:rPr sz="2000"/>
              <a:t> )</a:t>
            </a:r>
          </a:p>
        </p:txBody>
      </p:sp>
      <p:pic>
        <p:nvPicPr>
          <p:cNvPr id="73" name="Linac_schematic_(standing_wave).gif" descr="Linac_schematic_(standing_wave)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085105" y="1341109"/>
            <a:ext cx="4572001" cy="228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200" y="1549468"/>
            <a:ext cx="4572000" cy="1869282"/>
          </a:xfrm>
          <a:prstGeom prst="rect">
            <a:avLst/>
          </a:prstGeom>
          <a:ln w="88900">
            <a:miter lim="400000"/>
          </a:ln>
        </p:spPr>
      </p:pic>
      <p:pic>
        <p:nvPicPr>
          <p:cNvPr id="75" name="lclsII_cooldown_pr_sv_rf_anim_final-1.gif" descr="lclsII_cooldown_pr_sv_rf_anim_final-1.g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870065" y="4896136"/>
            <a:ext cx="6537088" cy="3677112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uperconducting RF cavities…"/>
          <p:cNvSpPr txBox="1"/>
          <p:nvPr/>
        </p:nvSpPr>
        <p:spPr>
          <a:xfrm>
            <a:off x="5945908" y="8583402"/>
            <a:ext cx="6649879" cy="1049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000"/>
              </a:spcBef>
              <a:defRPr sz="1300">
                <a:solidFill>
                  <a:srgbClr val="44444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700"/>
              <a:t>Superconducting RF cavities</a:t>
            </a:r>
            <a:r>
              <a:t> </a:t>
            </a:r>
          </a:p>
          <a:p>
            <a:pPr algn="l">
              <a:spcBef>
                <a:spcPts val="1000"/>
              </a:spcBef>
              <a:defRPr sz="1300">
                <a:solidFill>
                  <a:srgbClr val="44444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May 2022 News :  LCLS-II at Stanford will produce X-ray pulses that are 10,000 times brighter, on average, than those of LCLS and that arrive up to a million times per second – a world record for today’s most powerful X-ray light sources.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5497" y="321608"/>
            <a:ext cx="9004301" cy="3492501"/>
          </a:xfrm>
          <a:prstGeom prst="rect">
            <a:avLst/>
          </a:prstGeom>
          <a:ln w="88900">
            <a:miter lim="400000"/>
          </a:ln>
        </p:spPr>
      </p:pic>
      <p:pic>
        <p:nvPicPr>
          <p:cNvPr id="79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076" y="4537019"/>
            <a:ext cx="4671489" cy="4157626"/>
          </a:xfrm>
          <a:prstGeom prst="rect">
            <a:avLst/>
          </a:prstGeom>
          <a:ln w="88900">
            <a:miter lim="400000"/>
          </a:ln>
        </p:spPr>
      </p:pic>
      <p:pic>
        <p:nvPicPr>
          <p:cNvPr id="80" name="adma202104659-sup-0006-videos5.avi" descr="adma202104659-sup-0006-videos5.avi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72214" y="4171678"/>
            <a:ext cx="6141239" cy="4027696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100 μm Bubble coalescence"/>
          <p:cNvSpPr txBox="1"/>
          <p:nvPr/>
        </p:nvSpPr>
        <p:spPr>
          <a:xfrm>
            <a:off x="6490423" y="8408894"/>
            <a:ext cx="540277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r>
              <a:t>100 μm Bubble coalescence</a:t>
            </a:r>
          </a:p>
        </p:txBody>
      </p:sp>
      <p:sp>
        <p:nvSpPr>
          <p:cNvPr id="82" name="https://onlinelibrary.wiley.com/doi/10.1002/adma.202104659"/>
          <p:cNvSpPr txBox="1"/>
          <p:nvPr/>
        </p:nvSpPr>
        <p:spPr>
          <a:xfrm>
            <a:off x="1921175" y="9143252"/>
            <a:ext cx="7512944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/>
            </a:lvl1pPr>
          </a:lstStyle>
          <a:p>
            <a:r>
              <a:t>https://onlinelibrary.wiley.com/doi/10.1002/adma.202104659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80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Undulator-small.gif" descr="Undulator-small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232150" y="3524996"/>
            <a:ext cx="6540501" cy="5118101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Undulator"/>
          <p:cNvSpPr txBox="1"/>
          <p:nvPr/>
        </p:nvSpPr>
        <p:spPr>
          <a:xfrm>
            <a:off x="2057079" y="977900"/>
            <a:ext cx="242709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Undulator</a:t>
            </a:r>
          </a:p>
        </p:txBody>
      </p:sp>
      <p:pic>
        <p:nvPicPr>
          <p:cNvPr id="13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668" y="821596"/>
            <a:ext cx="6019718" cy="2159575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X-ray free-electron laser SwissFEL"/>
          <p:cNvSpPr txBox="1"/>
          <p:nvPr/>
        </p:nvSpPr>
        <p:spPr>
          <a:xfrm>
            <a:off x="1990261" y="492311"/>
            <a:ext cx="835491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X-ray free-electron laser SwissFEL</a:t>
            </a:r>
          </a:p>
        </p:txBody>
      </p:sp>
      <p:pic>
        <p:nvPicPr>
          <p:cNvPr id="133" name="Film Molekulardynamik" descr="Film Molekulardynamik"/>
          <p:cNvPicPr>
            <a:picLocks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38105" y="2116031"/>
            <a:ext cx="8754225" cy="4924252"/>
          </a:xfrm>
          <a:prstGeom prst="rect">
            <a:avLst/>
          </a:prstGeom>
        </p:spPr>
      </p:pic>
      <p:sp>
        <p:nvSpPr>
          <p:cNvPr id="134" name="Watching receptor proteins change shape"/>
          <p:cNvSpPr txBox="1"/>
          <p:nvPr/>
        </p:nvSpPr>
        <p:spPr>
          <a:xfrm>
            <a:off x="1338777" y="7174005"/>
            <a:ext cx="9968658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Watching receptor proteins change shape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3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">
  <a:themeElements>
    <a:clrScheme name="Chalkboard">
      <a:dk1>
        <a:srgbClr val="BF00FF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63500" dir="162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63500" dist="25400" dir="2700000" rotWithShape="0">
                <a:srgbClr val="000000">
                  <a:alpha val="70000"/>
                </a:srgbClr>
              </a:outerShdw>
            </a:effectLst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halkboard">
  <a:themeElements>
    <a:clrScheme name="Chalkboard">
      <a:dk1>
        <a:srgbClr val="000000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63500" dir="162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63500" dist="25400" dir="2700000" rotWithShape="0">
                <a:srgbClr val="000000">
                  <a:alpha val="70000"/>
                </a:srgbClr>
              </a:outerShdw>
            </a:effectLst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Macintosh PowerPoint</Application>
  <PresentationFormat>Custom</PresentationFormat>
  <Paragraphs>13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Gill Sans</vt:lpstr>
      <vt:lpstr>Helvetica Neue</vt:lpstr>
      <vt:lpstr>Chalkboard</vt:lpstr>
      <vt:lpstr>PHY127 FS 2024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PHY127 FS 2024</dc:title>
  <cp:lastModifiedBy>Ben Kilminster</cp:lastModifiedBy>
  <cp:revision>2</cp:revision>
  <dcterms:modified xsi:type="dcterms:W3CDTF">2024-05-10T04:54:02Z</dcterms:modified>
</cp:coreProperties>
</file>